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65" r:id="rId14"/>
    <p:sldId id="266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430"/>
    <a:srgbClr val="AD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95EB-2386-5647-9CC3-487B0BEEF73A}" type="datetimeFigureOut">
              <a:rPr lang="en-US" smtClean="0"/>
              <a:t>9/6/18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5F957-F1B7-534D-AD00-FF725272E3B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736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5F957-F1B7-534D-AD00-FF725272E3B2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437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6</a:t>
            </a:r>
          </a:p>
          <a:p>
            <a:pPr lvl="6"/>
            <a:r>
              <a:rPr lang="en-US" dirty="0" smtClean="0"/>
              <a:t>7</a:t>
            </a:r>
          </a:p>
          <a:p>
            <a:pPr lvl="7"/>
            <a:r>
              <a:rPr lang="en-US" dirty="0" smtClean="0"/>
              <a:t>8</a:t>
            </a:r>
          </a:p>
          <a:p>
            <a:pPr lvl="8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ETWtbywxOmI" TargetMode="External"/><Relationship Id="rId3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jsanchezmend/TFGAntivacunas" TargetMode="External"/><Relationship Id="rId5" Type="http://schemas.openxmlformats.org/officeDocument/2006/relationships/hyperlink" Target="mailto:jsanchezmend@uoc.edu?subject=TF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uenavibra.es/movida-sana/salud/%20italia-sarampion-movimientos-antivacunas%23https://buenavibra.es/movida-sana/salud/%20italia-sarampion-movimientos-antivacunas" TargetMode="External"/><Relationship Id="rId4" Type="http://schemas.openxmlformats.org/officeDocument/2006/relationships/hyperlink" Target="http://www.elmundo.es/cataluna/2015/06/27/%20558e5fb2e2704ea41e8b4576.html%23http://www.elmundo.es/cataluna/2015/06/27/%20558e5fb2e2704ea41e8b4576.html%20" TargetMode="External"/><Relationship Id="rId5" Type="http://schemas.openxmlformats.org/officeDocument/2006/relationships/hyperlink" Target="https://elpais.com/elpais/2018/04/26/opinion/1524767736_924183.html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1790" y="170492"/>
            <a:ext cx="6931491" cy="876770"/>
          </a:xfrm>
        </p:spPr>
        <p:txBody>
          <a:bodyPr/>
          <a:lstStyle/>
          <a:p>
            <a:r>
              <a:rPr lang="en-US" sz="6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YouTubeCrawlerTool</a:t>
            </a: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790" y="1113116"/>
            <a:ext cx="6931491" cy="990600"/>
          </a:xfrm>
        </p:spPr>
        <p:txBody>
          <a:bodyPr/>
          <a:lstStyle/>
          <a:p>
            <a:r>
              <a:rPr lang="es-ES_tradnl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Aplicación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 para habilitar el estudio del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movimiento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antivacuna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8489" y="3968812"/>
            <a:ext cx="71684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Javier Sánchez Mendoza</a:t>
            </a:r>
            <a:br>
              <a:rPr lang="es-ES_tradnl" dirty="0" smtClean="0"/>
            </a:br>
            <a:r>
              <a:rPr lang="es-ES_tradnl" sz="1400" dirty="0" smtClean="0"/>
              <a:t>Grado de ingeniería Informática</a:t>
            </a:r>
            <a:br>
              <a:rPr lang="es-ES_tradnl" sz="1400" dirty="0" smtClean="0"/>
            </a:br>
            <a:r>
              <a:rPr lang="es-ES_tradnl" sz="1400" dirty="0" smtClean="0"/>
              <a:t>Health IT</a:t>
            </a:r>
            <a:br>
              <a:rPr lang="es-ES_tradnl" sz="1400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Carlos Luis Sánchez Bocanegra</a:t>
            </a:r>
            <a:br>
              <a:rPr lang="es-ES_tradnl" dirty="0" smtClean="0"/>
            </a:br>
            <a:r>
              <a:rPr lang="es-ES_tradnl" dirty="0" smtClean="0"/>
              <a:t>José Antonio Morán Moreno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1400" dirty="0" smtClean="0"/>
              <a:t>Junio de 2018</a:t>
            </a:r>
            <a:endParaRPr lang="es-ES_tradnl" sz="1400" dirty="0"/>
          </a:p>
        </p:txBody>
      </p:sp>
      <p:pic>
        <p:nvPicPr>
          <p:cNvPr id="17" name="Picture 16" descr="UOC_Logotipo_EIMT_esp_negr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0" y="4899335"/>
            <a:ext cx="2450592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65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800" dirty="0" smtClean="0"/>
              <a:t>Pruebas de concepto:</a:t>
            </a:r>
            <a:r>
              <a:rPr lang="es-ES_tradnl" sz="1400" dirty="0" smtClean="0"/>
              <a:t/>
            </a:r>
            <a:br>
              <a:rPr lang="es-ES_tradnl" sz="1400" dirty="0" smtClean="0"/>
            </a:br>
            <a:r>
              <a:rPr lang="es-ES_tradnl" sz="1400" dirty="0" smtClean="0"/>
              <a:t> </a:t>
            </a:r>
            <a:endParaRPr lang="es-ES_tradnl" sz="2800" b="1" i="1" dirty="0" smtClean="0"/>
          </a:p>
          <a:p>
            <a:r>
              <a:rPr lang="es-ES_tradnl" sz="1600" b="1" i="1" dirty="0" smtClean="0"/>
              <a:t>POCTwitterCrawler</a:t>
            </a:r>
            <a:r>
              <a:rPr lang="es-ES_tradnl" sz="1600" b="1" dirty="0" smtClean="0"/>
              <a:t>: </a:t>
            </a:r>
            <a:r>
              <a:rPr lang="es-ES_tradnl" sz="1600" dirty="0" smtClean="0"/>
              <a:t>Integraci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con la API de </a:t>
            </a:r>
            <a:r>
              <a:rPr lang="es-ES_tradnl" sz="1600" i="1" dirty="0" smtClean="0"/>
              <a:t>Twitter</a:t>
            </a:r>
            <a:r>
              <a:rPr lang="es-ES_tradnl" sz="1600" dirty="0" smtClean="0"/>
              <a:t> y persistencia de contenidos recolectados en </a:t>
            </a:r>
            <a:r>
              <a:rPr lang="es-ES_tradnl" sz="1600" i="1" dirty="0" smtClean="0"/>
              <a:t>MongoDB </a:t>
            </a:r>
            <a:endParaRPr lang="es-ES_tradnl" sz="1600" b="1" i="1" dirty="0" smtClean="0"/>
          </a:p>
          <a:p>
            <a:r>
              <a:rPr lang="es-ES_tradnl" sz="1600" b="1" i="1" dirty="0" smtClean="0"/>
              <a:t>POCYouTubeCrawler</a:t>
            </a:r>
            <a:r>
              <a:rPr lang="es-ES_tradnl" sz="1600" b="1" dirty="0" smtClean="0"/>
              <a:t>: </a:t>
            </a:r>
            <a:r>
              <a:rPr lang="es-ES_tradnl" sz="1600" dirty="0" smtClean="0"/>
              <a:t>Integraci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</a:t>
            </a:r>
            <a:r>
              <a:rPr lang="es-ES_tradnl" sz="1600" dirty="0"/>
              <a:t>con la API de </a:t>
            </a:r>
            <a:r>
              <a:rPr lang="es-ES_tradnl" sz="1600" i="1" dirty="0"/>
              <a:t>YouTube </a:t>
            </a:r>
            <a:r>
              <a:rPr lang="es-ES_tradnl" sz="1600" dirty="0"/>
              <a:t>y </a:t>
            </a:r>
            <a:r>
              <a:rPr lang="es-ES_tradnl" sz="1600" dirty="0"/>
              <a:t>persistencia </a:t>
            </a:r>
            <a:r>
              <a:rPr lang="es-ES_tradnl" sz="1600" dirty="0" smtClean="0"/>
              <a:t>de  </a:t>
            </a:r>
            <a:r>
              <a:rPr lang="es-ES_tradnl" sz="1600" dirty="0"/>
              <a:t>contenidos recolectados en </a:t>
            </a:r>
            <a:r>
              <a:rPr lang="es-ES_tradnl" sz="1600" i="1" dirty="0"/>
              <a:t>MongoDB</a:t>
            </a:r>
            <a:r>
              <a:rPr lang="es-ES_tradnl" sz="1600" dirty="0"/>
              <a:t>. Posteriormente </a:t>
            </a:r>
            <a:r>
              <a:rPr lang="es-ES_tradnl" sz="1600" dirty="0" smtClean="0"/>
              <a:t>también </a:t>
            </a:r>
            <a:r>
              <a:rPr lang="es-ES_tradnl" sz="1600" dirty="0"/>
              <a:t>se </a:t>
            </a:r>
            <a:r>
              <a:rPr lang="es-ES_tradnl" sz="1600" dirty="0" smtClean="0"/>
              <a:t>añadió visualizaci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en grafo.</a:t>
            </a:r>
            <a:endParaRPr lang="es-ES_tradnl" sz="1600" b="1" i="1" dirty="0"/>
          </a:p>
          <a:p>
            <a:r>
              <a:rPr lang="es-ES_tradnl" sz="1600" b="1" i="1" dirty="0" smtClean="0"/>
              <a:t>POCYouTubeCrawlerNeo4j</a:t>
            </a:r>
            <a:r>
              <a:rPr lang="es-ES_tradnl" sz="1600" b="1" dirty="0" smtClean="0"/>
              <a:t>: P</a:t>
            </a:r>
            <a:r>
              <a:rPr lang="es-ES_tradnl" sz="1600" dirty="0" smtClean="0"/>
              <a:t>ersistencia de </a:t>
            </a:r>
            <a:r>
              <a:rPr lang="es-ES_tradnl" sz="1600" dirty="0"/>
              <a:t>contenidos recolectados en </a:t>
            </a:r>
            <a:r>
              <a:rPr lang="es-ES_tradnl" sz="1600" i="1" dirty="0"/>
              <a:t>Neo4j</a:t>
            </a:r>
            <a:r>
              <a:rPr lang="es-ES_tradnl" sz="1600" dirty="0" smtClean="0"/>
              <a:t>.</a:t>
            </a:r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pocGraf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73" y="3336004"/>
            <a:ext cx="2076614" cy="162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ocMon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" r="22635"/>
          <a:stretch/>
        </p:blipFill>
        <p:spPr>
          <a:xfrm>
            <a:off x="1704552" y="3336004"/>
            <a:ext cx="2772344" cy="162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88812" y="5004004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err="1" smtClean="0"/>
              <a:t>POCYouTubeCrawler</a:t>
            </a:r>
            <a:r>
              <a:rPr lang="en-US" sz="1400" i="1" baseline="30000" dirty="0" smtClean="0"/>
              <a:t>: </a:t>
            </a:r>
            <a:r>
              <a:rPr lang="en-US" sz="1400" i="1" baseline="30000" dirty="0" err="1" smtClean="0"/>
              <a:t>consola</a:t>
            </a:r>
            <a:r>
              <a:rPr lang="en-US" sz="1400" i="1" baseline="30000" dirty="0"/>
              <a:t> </a:t>
            </a:r>
            <a:r>
              <a:rPr lang="en-US" sz="1400" i="1" baseline="30000" dirty="0" err="1" smtClean="0"/>
              <a:t>MongoDB</a:t>
            </a:r>
            <a:endParaRPr lang="en-US" sz="1400" i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5225854" y="5004761"/>
            <a:ext cx="2508277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smtClean="0"/>
              <a:t>POCYouTubeCrawlerNeo4j:</a:t>
            </a:r>
            <a:r>
              <a:rPr lang="en-US" sz="1400" i="1" baseline="30000" dirty="0"/>
              <a:t> </a:t>
            </a:r>
            <a:r>
              <a:rPr lang="en-US" sz="1400" i="1" baseline="30000" dirty="0" err="1" smtClean="0"/>
              <a:t>visaulizaci</a:t>
            </a:r>
            <a:r>
              <a:rPr lang="en-US" sz="1400" i="1" baseline="30000" dirty="0" err="1" smtClean="0"/>
              <a:t>ón</a:t>
            </a:r>
            <a:r>
              <a:rPr lang="en-US" sz="1400" i="1" baseline="30000" dirty="0" smtClean="0"/>
              <a:t> </a:t>
            </a:r>
            <a:r>
              <a:rPr lang="en-US" sz="1400" i="1" baseline="30000" dirty="0" err="1" smtClean="0"/>
              <a:t>grafo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58931982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1"/>
            <a:ext cx="7543800" cy="14844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800" dirty="0"/>
              <a:t>Diseño de la aplicación por capas</a:t>
            </a:r>
            <a:r>
              <a:rPr lang="es-ES_tradnl" sz="2800" dirty="0" smtClean="0"/>
              <a:t>:</a:t>
            </a:r>
            <a:br>
              <a:rPr lang="es-ES_tradnl" sz="2800" dirty="0" smtClean="0"/>
            </a:br>
            <a:r>
              <a:rPr lang="es-ES_tradnl" sz="1400" dirty="0" smtClean="0"/>
              <a:t> </a:t>
            </a:r>
            <a:endParaRPr lang="es-ES_tradnl" sz="2800" dirty="0" smtClean="0"/>
          </a:p>
          <a:p>
            <a:r>
              <a:rPr lang="es-ES_tradnl" sz="1700" dirty="0" smtClean="0"/>
              <a:t>Capa de datos</a:t>
            </a:r>
          </a:p>
          <a:p>
            <a:r>
              <a:rPr lang="es-ES_tradnl" sz="1700" dirty="0" smtClean="0"/>
              <a:t>Capa de aplicaci</a:t>
            </a:r>
            <a:r>
              <a:rPr lang="es-ES_tradnl" sz="1700" dirty="0" smtClean="0"/>
              <a:t>ón (acceso a datos, lógica de negocio y presentación)</a:t>
            </a:r>
          </a:p>
          <a:p>
            <a:r>
              <a:rPr lang="es-ES_tradnl" sz="1700" dirty="0" smtClean="0"/>
              <a:t>Capa cliente</a:t>
            </a:r>
            <a:endParaRPr lang="es-ES_tradnl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DatabaseU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95941"/>
            <a:ext cx="1943229" cy="23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5557150" y="3509024"/>
            <a:ext cx="2502219" cy="1893021"/>
            <a:chOff x="5715296" y="3717533"/>
            <a:chExt cx="2502219" cy="1893021"/>
          </a:xfrm>
        </p:grpSpPr>
        <p:sp>
          <p:nvSpPr>
            <p:cNvPr id="9" name="Rectangle 8"/>
            <p:cNvSpPr/>
            <p:nvPr/>
          </p:nvSpPr>
          <p:spPr>
            <a:xfrm>
              <a:off x="5715296" y="3717533"/>
              <a:ext cx="2502219" cy="1893021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6" name="Picture 5" descr="capaClient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753" y="3793350"/>
              <a:ext cx="2351089" cy="1722428"/>
            </a:xfrm>
            <a:prstGeom prst="rect">
              <a:avLst/>
            </a:prstGeom>
          </p:spPr>
        </p:pic>
      </p:grpSp>
      <p:pic>
        <p:nvPicPr>
          <p:cNvPr id="7" name="Picture 6" descr="ComponentDiagram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63" y="2295941"/>
            <a:ext cx="2040352" cy="23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p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37" y="2295942"/>
            <a:ext cx="2979463" cy="907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62000" y="4694161"/>
            <a:ext cx="1943229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Diagrama de clases UML capa de datos</a:t>
            </a:r>
            <a:endParaRPr lang="es-ES_trad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36963" y="4694161"/>
            <a:ext cx="2040352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Diagrama de componentes capa aplicaci</a:t>
            </a:r>
            <a:r>
              <a:rPr lang="es-ES_tradnl" sz="1400" baseline="30000" dirty="0" smtClean="0"/>
              <a:t>ón</a:t>
            </a:r>
            <a:endParaRPr lang="es-ES_tradnl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26337" y="3231755"/>
            <a:ext cx="2979463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Diseño API REST componente</a:t>
            </a:r>
            <a:r>
              <a:rPr lang="es-ES_tradnl" sz="1400" baseline="30000" dirty="0"/>
              <a:t> </a:t>
            </a:r>
            <a:r>
              <a:rPr lang="es-ES_tradnl" sz="1400" i="1" baseline="30000" dirty="0" smtClean="0"/>
              <a:t>crawler</a:t>
            </a:r>
            <a:endParaRPr lang="es-ES_tradnl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43014" y="5453107"/>
            <a:ext cx="1943229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Diseño vistas</a:t>
            </a:r>
            <a:r>
              <a:rPr lang="es-ES_tradnl" sz="1400" baseline="30000" dirty="0"/>
              <a:t> </a:t>
            </a:r>
            <a:r>
              <a:rPr lang="es-ES_tradnl" sz="1400" baseline="30000" dirty="0" smtClean="0"/>
              <a:t>capa</a:t>
            </a:r>
            <a:r>
              <a:rPr lang="es-ES_tradnl" sz="1400" baseline="30000" dirty="0"/>
              <a:t> </a:t>
            </a:r>
            <a:r>
              <a:rPr lang="es-ES_tradnl" sz="1400" baseline="30000" dirty="0" smtClean="0"/>
              <a:t>cliente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383249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230" y="486777"/>
            <a:ext cx="7543800" cy="650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800" dirty="0" smtClean="0"/>
              <a:t>Arquitectura y tecnologías:</a:t>
            </a:r>
            <a:endParaRPr lang="es-ES_tradnl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grpSp>
        <p:nvGrpSpPr>
          <p:cNvPr id="23" name="Group 22"/>
          <p:cNvGrpSpPr/>
          <p:nvPr/>
        </p:nvGrpSpPr>
        <p:grpSpPr>
          <a:xfrm>
            <a:off x="711073" y="1175762"/>
            <a:ext cx="7729827" cy="4137935"/>
            <a:chOff x="711073" y="1492049"/>
            <a:chExt cx="7729827" cy="4137935"/>
          </a:xfrm>
        </p:grpSpPr>
        <p:pic>
          <p:nvPicPr>
            <p:cNvPr id="6" name="Picture 5" descr="neo4j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312" y="1613654"/>
              <a:ext cx="1065405" cy="426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roup 21"/>
            <p:cNvGrpSpPr/>
            <p:nvPr/>
          </p:nvGrpSpPr>
          <p:grpSpPr>
            <a:xfrm>
              <a:off x="813143" y="2120016"/>
              <a:ext cx="7543800" cy="3509968"/>
              <a:chOff x="813143" y="2120016"/>
              <a:chExt cx="7543800" cy="3509968"/>
            </a:xfrm>
          </p:grpSpPr>
          <p:pic>
            <p:nvPicPr>
              <p:cNvPr id="5" name="Picture 4" descr="ArquitecturaRESTPorCapa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43" y="2120016"/>
                <a:ext cx="7543800" cy="27576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Picture 8" descr="spring-framework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548" y="4935761"/>
                <a:ext cx="888005" cy="61353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364092" y="4908807"/>
                <a:ext cx="163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MVC</a:t>
                </a:r>
              </a:p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Security</a:t>
                </a:r>
                <a:endParaRPr lang="es-ES_tradnl" b="1" dirty="0">
                  <a:solidFill>
                    <a:srgbClr val="5BA430"/>
                  </a:solidFill>
                  <a:latin typeface="Beirut Regular"/>
                  <a:cs typeface="Beirut Regular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72720" y="4952876"/>
                <a:ext cx="1815500" cy="677108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Data Neo4j</a:t>
                </a:r>
              </a:p>
              <a:p>
                <a:endParaRPr lang="es-ES_tradnl" sz="2000" b="1" dirty="0">
                  <a:solidFill>
                    <a:srgbClr val="5BA430"/>
                  </a:solidFill>
                  <a:latin typeface="Beirut Regular"/>
                  <a:cs typeface="Beirut Regular"/>
                </a:endParaRPr>
              </a:p>
            </p:txBody>
          </p:sp>
          <p:pic>
            <p:nvPicPr>
              <p:cNvPr id="14" name="Picture 13" descr="thymeleaf_logo_whit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43" y="5017482"/>
                <a:ext cx="1250790" cy="253567"/>
              </a:xfrm>
              <a:prstGeom prst="rect">
                <a:avLst/>
              </a:prstGeom>
            </p:spPr>
          </p:pic>
        </p:grpSp>
        <p:pic>
          <p:nvPicPr>
            <p:cNvPr id="16" name="Picture 15" descr="java8_600x600-300x300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4" b="26371"/>
            <a:stretch/>
          </p:blipFill>
          <p:spPr>
            <a:xfrm>
              <a:off x="1432973" y="1576890"/>
              <a:ext cx="995201" cy="462926"/>
            </a:xfrm>
            <a:prstGeom prst="rect">
              <a:avLst/>
            </a:prstGeom>
          </p:spPr>
        </p:pic>
        <p:pic>
          <p:nvPicPr>
            <p:cNvPr id="17" name="Picture 16" descr="maven-logo-black-on-white-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888" y="1673150"/>
              <a:ext cx="1190809" cy="301204"/>
            </a:xfrm>
            <a:prstGeom prst="rect">
              <a:avLst/>
            </a:prstGeom>
          </p:spPr>
        </p:pic>
        <p:pic>
          <p:nvPicPr>
            <p:cNvPr id="18" name="Picture 17" descr="spring-boot-490x257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049" y="1492049"/>
              <a:ext cx="1080302" cy="566608"/>
            </a:xfrm>
            <a:prstGeom prst="rect">
              <a:avLst/>
            </a:prstGeom>
          </p:spPr>
        </p:pic>
        <p:sp>
          <p:nvSpPr>
            <p:cNvPr id="19" name="Right Bracket 18"/>
            <p:cNvSpPr/>
            <p:nvPr/>
          </p:nvSpPr>
          <p:spPr>
            <a:xfrm rot="16200000">
              <a:off x="3085232" y="-313928"/>
              <a:ext cx="303300" cy="5051617"/>
            </a:xfrm>
            <a:prstGeom prst="rightBracket">
              <a:avLst>
                <a:gd name="adj" fmla="val 4895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Right Bracket 20"/>
            <p:cNvSpPr/>
            <p:nvPr/>
          </p:nvSpPr>
          <p:spPr>
            <a:xfrm rot="16200000">
              <a:off x="7460368" y="1381426"/>
              <a:ext cx="303300" cy="1657764"/>
            </a:xfrm>
            <a:prstGeom prst="rightBracket">
              <a:avLst>
                <a:gd name="adj" fmla="val 4895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8106755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800" dirty="0" smtClean="0">
                <a:latin typeface="+mj-lt"/>
              </a:rPr>
              <a:t>Pruebas</a:t>
            </a:r>
            <a:endParaRPr lang="es-ES_tradnl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1664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_tradnl" dirty="0" smtClean="0"/>
              <a:t>Pruebas de integraci</a:t>
            </a:r>
            <a:r>
              <a:rPr lang="es-ES_tradnl" dirty="0" smtClean="0"/>
              <a:t>ón:</a:t>
            </a:r>
          </a:p>
          <a:p>
            <a:r>
              <a:rPr lang="es-ES_tradnl" sz="1800" dirty="0" smtClean="0"/>
              <a:t>Definidas durante el proceso de desarrollo.</a:t>
            </a:r>
          </a:p>
          <a:p>
            <a:r>
              <a:rPr lang="es-ES_tradnl" sz="1800" dirty="0" smtClean="0"/>
              <a:t>Realizadas a partir de los casos de uso.</a:t>
            </a:r>
          </a:p>
          <a:p>
            <a:r>
              <a:rPr lang="es-ES_tradnl" sz="1800" dirty="0" smtClean="0"/>
              <a:t>Permitieron evaluar la calidad de los componentes por separado tan pronto como eran desarrollados.</a:t>
            </a:r>
          </a:p>
          <a:p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2522" y="3544500"/>
            <a:ext cx="7543800" cy="18193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_tradnl" dirty="0" smtClean="0"/>
              <a:t>Demostraciones de la aplicación:</a:t>
            </a:r>
          </a:p>
          <a:p>
            <a:r>
              <a:rPr lang="es-ES_tradnl" sz="1800" dirty="0" smtClean="0"/>
              <a:t>Realizadas durante las ultimas etapas de desarrollo</a:t>
            </a:r>
          </a:p>
          <a:p>
            <a:r>
              <a:rPr lang="es-ES_tradnl" sz="1800" dirty="0" smtClean="0"/>
              <a:t>Permitieron obtener la aprobación</a:t>
            </a:r>
            <a:r>
              <a:rPr lang="es-ES_tradnl" sz="1800" dirty="0" smtClean="0"/>
              <a:t> de la clienta y ayudaron a su formación.</a:t>
            </a:r>
          </a:p>
          <a:p>
            <a:pPr marL="0" indent="0" algn="ctr">
              <a:buNone/>
            </a:pPr>
            <a:r>
              <a:rPr lang="es-ES_tradnl" sz="1800" dirty="0">
                <a:hlinkClick r:id="rId2"/>
              </a:rPr>
              <a:t>https://youtu.be/</a:t>
            </a:r>
            <a:r>
              <a:rPr lang="es-ES_tradnl" sz="1800" dirty="0" smtClean="0">
                <a:hlinkClick r:id="rId2"/>
              </a:rPr>
              <a:t>ETWtbywxOmI</a:t>
            </a:r>
            <a:endParaRPr lang="es-ES_tradnl" sz="1800" dirty="0"/>
          </a:p>
        </p:txBody>
      </p:sp>
      <p:pic>
        <p:nvPicPr>
          <p:cNvPr id="6" name="Picture 5" descr="preub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67" y="2224732"/>
            <a:ext cx="2871865" cy="1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33952" y="3364432"/>
            <a:ext cx="3108816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err="1" smtClean="0"/>
              <a:t>Pruebas</a:t>
            </a:r>
            <a:r>
              <a:rPr lang="en-US" sz="1400" i="1" baseline="30000" dirty="0" smtClean="0"/>
              <a:t> de </a:t>
            </a:r>
            <a:r>
              <a:rPr lang="en-US" sz="1400" i="1" baseline="30000" dirty="0" err="1" smtClean="0"/>
              <a:t>integraci</a:t>
            </a:r>
            <a:r>
              <a:rPr lang="en-US" sz="1400" i="1" baseline="30000" dirty="0" err="1" smtClean="0"/>
              <a:t>ón</a:t>
            </a:r>
            <a:r>
              <a:rPr lang="en-US" sz="1400" i="1" baseline="30000" dirty="0" smtClean="0"/>
              <a:t> </a:t>
            </a:r>
            <a:r>
              <a:rPr lang="en-US" sz="1400" i="1" baseline="30000" dirty="0" err="1" smtClean="0"/>
              <a:t>para</a:t>
            </a:r>
            <a:r>
              <a:rPr lang="en-US" sz="1400" i="1" baseline="30000" dirty="0" smtClean="0"/>
              <a:t> el </a:t>
            </a:r>
            <a:r>
              <a:rPr lang="en-US" sz="1400" i="1" baseline="30000" dirty="0" err="1" smtClean="0"/>
              <a:t>caso</a:t>
            </a:r>
            <a:r>
              <a:rPr lang="en-US" sz="1400" i="1" baseline="30000" dirty="0" smtClean="0"/>
              <a:t> de </a:t>
            </a:r>
            <a:r>
              <a:rPr lang="en-US" sz="1400" i="1" baseline="30000" dirty="0" err="1" smtClean="0"/>
              <a:t>uso</a:t>
            </a:r>
            <a:r>
              <a:rPr lang="en-US" sz="1400" i="1" baseline="30000" dirty="0" smtClean="0"/>
              <a:t> UC_1:</a:t>
            </a:r>
            <a:r>
              <a:rPr lang="en-US" sz="1400" i="1" baseline="30000" dirty="0"/>
              <a:t> </a:t>
            </a:r>
            <a:r>
              <a:rPr lang="en-US" sz="1400" i="1" baseline="30000" dirty="0" smtClean="0"/>
              <a:t>Login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358169660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Demostración</a:t>
            </a:r>
          </a:p>
        </p:txBody>
      </p:sp>
      <p:pic>
        <p:nvPicPr>
          <p:cNvPr id="5" name="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9725" y="695277"/>
            <a:ext cx="5848350" cy="4678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0254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7067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_tradnl" dirty="0" smtClean="0">
                <a:solidFill>
                  <a:schemeClr val="tx1"/>
                </a:solidFill>
              </a:rPr>
              <a:t>Cumplimiento de objetivos: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Objetivo principal del proyecto realizado con éxito.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Todos los objetivos específicos se han cumplido.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La aplicaci</a:t>
            </a:r>
            <a:r>
              <a:rPr lang="es-ES_tradnl" sz="1800" dirty="0" smtClean="0">
                <a:solidFill>
                  <a:schemeClr val="tx1"/>
                </a:solidFill>
              </a:rPr>
              <a:t>ón cumple con las e</a:t>
            </a:r>
            <a:r>
              <a:rPr lang="es-ES_tradnl" sz="1800" dirty="0" smtClean="0">
                <a:solidFill>
                  <a:schemeClr val="tx1"/>
                </a:solidFill>
              </a:rPr>
              <a:t>xpectativas de la clienta permitiendo iniciar el estudio del movimiento antivacuna en </a:t>
            </a:r>
            <a:r>
              <a:rPr lang="es-ES_tradnl" sz="1800" i="1" dirty="0" smtClean="0">
                <a:solidFill>
                  <a:schemeClr val="tx1"/>
                </a:solidFill>
              </a:rPr>
              <a:t>YouTube</a:t>
            </a:r>
            <a:r>
              <a:rPr lang="es-ES_tradnl" sz="1800" dirty="0" smtClean="0">
                <a:solidFill>
                  <a:schemeClr val="tx1"/>
                </a:solidFill>
              </a:rPr>
              <a:t>.</a:t>
            </a:r>
            <a:br>
              <a:rPr lang="es-ES_tradnl" sz="1800" dirty="0" smtClean="0">
                <a:solidFill>
                  <a:schemeClr val="tx1"/>
                </a:solidFill>
              </a:rPr>
            </a:br>
            <a:endParaRPr lang="es-ES_tradnl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ES_tradnl" dirty="0">
                <a:solidFill>
                  <a:schemeClr val="tx1"/>
                </a:solidFill>
              </a:rPr>
              <a:t>Propuesta de </a:t>
            </a:r>
            <a:r>
              <a:rPr lang="es-ES_tradnl" dirty="0" smtClean="0">
                <a:solidFill>
                  <a:schemeClr val="tx1"/>
                </a:solidFill>
              </a:rPr>
              <a:t>mejoras</a:t>
            </a:r>
          </a:p>
          <a:p>
            <a:r>
              <a:rPr lang="es-ES_tradnl" sz="1800" dirty="0">
                <a:solidFill>
                  <a:schemeClr val="tx1"/>
                </a:solidFill>
              </a:rPr>
              <a:t>Mejoras en accesibilidad y usabilidad</a:t>
            </a:r>
            <a:r>
              <a:rPr lang="es-ES_tradnl" sz="18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Uso de inteligencia artificial para la categorizaci</a:t>
            </a:r>
            <a:r>
              <a:rPr lang="es-ES_tradnl" sz="1800" dirty="0" smtClean="0">
                <a:solidFill>
                  <a:schemeClr val="tx1"/>
                </a:solidFill>
              </a:rPr>
              <a:t>ón automática de vídeos (por ejemplo, modelo basado en reglas).</a:t>
            </a:r>
          </a:p>
          <a:p>
            <a:pPr marL="0" indent="0">
              <a:buNone/>
            </a:pPr>
            <a:endParaRPr lang="es-ES_tradnl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ES_tradnl" dirty="0" smtClean="0">
                <a:solidFill>
                  <a:schemeClr val="tx1"/>
                </a:solidFill>
              </a:rPr>
              <a:t>Opinión personal</a:t>
            </a:r>
            <a:endParaRPr lang="es-ES_tradnl" sz="1800" dirty="0" smtClean="0">
              <a:solidFill>
                <a:schemeClr val="tx1"/>
              </a:solidFill>
            </a:endParaRPr>
          </a:p>
          <a:p>
            <a:r>
              <a:rPr lang="es-ES_tradnl" sz="1800" dirty="0" smtClean="0">
                <a:solidFill>
                  <a:schemeClr val="tx1"/>
                </a:solidFill>
              </a:rPr>
              <a:t>Oportunidad de poner a prueba conocimientos adquiridos durante el grado en ingenier</a:t>
            </a:r>
            <a:r>
              <a:rPr lang="es-ES_tradnl" sz="1800" dirty="0" smtClean="0">
                <a:solidFill>
                  <a:schemeClr val="tx1"/>
                </a:solidFill>
              </a:rPr>
              <a:t>ía informática.</a:t>
            </a:r>
            <a:endParaRPr lang="es-ES_tradnl" sz="1800" dirty="0" smtClean="0">
              <a:solidFill>
                <a:schemeClr val="tx1"/>
              </a:solidFill>
            </a:endParaRPr>
          </a:p>
          <a:p>
            <a:r>
              <a:rPr lang="es-ES_tradnl" sz="1800" dirty="0">
                <a:solidFill>
                  <a:schemeClr val="tx1"/>
                </a:solidFill>
              </a:rPr>
              <a:t>Buena experiencia de trabajo colaborativo junto con la clienta </a:t>
            </a:r>
            <a:r>
              <a:rPr lang="es-ES_tradnl" sz="1800" dirty="0" smtClean="0">
                <a:solidFill>
                  <a:schemeClr val="tx1"/>
                </a:solidFill>
              </a:rPr>
              <a:t>final de la aplicaci</a:t>
            </a:r>
            <a:r>
              <a:rPr lang="es-ES_tradnl" sz="1800" dirty="0" smtClean="0">
                <a:solidFill>
                  <a:schemeClr val="tx1"/>
                </a:solidFill>
              </a:rPr>
              <a:t>ón</a:t>
            </a:r>
            <a:r>
              <a:rPr lang="es-ES_tradnl" sz="18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Obtenci</a:t>
            </a:r>
            <a:r>
              <a:rPr lang="es-ES_tradnl" sz="1800" dirty="0" smtClean="0">
                <a:solidFill>
                  <a:schemeClr val="tx1"/>
                </a:solidFill>
              </a:rPr>
              <a:t>ón de v</a:t>
            </a:r>
            <a:r>
              <a:rPr lang="es-ES_tradnl" sz="1800" dirty="0" smtClean="0">
                <a:solidFill>
                  <a:schemeClr val="tx1"/>
                </a:solidFill>
              </a:rPr>
              <a:t>isi</a:t>
            </a:r>
            <a:r>
              <a:rPr lang="es-ES_tradnl" sz="1800" dirty="0" smtClean="0">
                <a:solidFill>
                  <a:schemeClr val="tx1"/>
                </a:solidFill>
              </a:rPr>
              <a:t>ón global en el desarrollo de software al desarrollar una aplicación de principio a fin.</a:t>
            </a:r>
          </a:p>
          <a:p>
            <a:r>
              <a:rPr lang="es-ES_tradnl" sz="1800" dirty="0" smtClean="0">
                <a:solidFill>
                  <a:schemeClr val="tx1"/>
                </a:solidFill>
              </a:rPr>
              <a:t>Adquisici</a:t>
            </a:r>
            <a:r>
              <a:rPr lang="es-ES_tradnl" sz="1800" dirty="0" smtClean="0">
                <a:solidFill>
                  <a:schemeClr val="tx1"/>
                </a:solidFill>
              </a:rPr>
              <a:t>ón de conocimiento en el uso de nuevas tecnologías.</a:t>
            </a:r>
            <a:endParaRPr lang="es-ES_tradnl" sz="1800" dirty="0">
              <a:solidFill>
                <a:schemeClr val="tx1"/>
              </a:solidFill>
            </a:endParaRPr>
          </a:p>
          <a:p>
            <a:endParaRPr lang="es-ES_tradnl" sz="1800" dirty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63770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101790" y="686736"/>
            <a:ext cx="6931491" cy="1529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Gracias!</a:t>
            </a:r>
            <a:endParaRPr lang="en-US" sz="8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UOC_Logotipo_EIMT_esp_negr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0" y="4899335"/>
            <a:ext cx="2450592" cy="12557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3204967"/>
            <a:ext cx="75745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/>
              <a:t>Código fuente:</a:t>
            </a:r>
          </a:p>
          <a:p>
            <a:pPr algn="ctr"/>
            <a:r>
              <a:rPr lang="es-ES_tradnl" sz="1400" dirty="0" smtClean="0">
                <a:hlinkClick r:id="rId4"/>
              </a:rPr>
              <a:t>https://github.com/jsanchezmend/TFGAntivacunas</a:t>
            </a:r>
            <a:r>
              <a:rPr lang="es-ES_tradnl" sz="1400" dirty="0" smtClean="0"/>
              <a:t/>
            </a:r>
            <a:br>
              <a:rPr lang="es-ES_tradnl" sz="1400" dirty="0" smtClean="0"/>
            </a:br>
            <a:endParaRPr lang="es-ES_tradnl" sz="1400" dirty="0" smtClean="0"/>
          </a:p>
          <a:p>
            <a:pPr algn="ctr"/>
            <a:r>
              <a:rPr lang="es-ES_tradnl" sz="2800" dirty="0" smtClean="0"/>
              <a:t>Preguntas?</a:t>
            </a:r>
          </a:p>
          <a:p>
            <a:pPr algn="ctr"/>
            <a:r>
              <a:rPr lang="es-ES_tradnl" sz="1400" u="sng" dirty="0">
                <a:hlinkClick r:id="rId5"/>
              </a:rPr>
              <a:t>jsanchezmend@uoc.edu</a:t>
            </a:r>
            <a:endParaRPr lang="es-ES_tradnl" sz="1400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518689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 smtClean="0"/>
              <a:t>Índice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Motivación</a:t>
            </a:r>
          </a:p>
          <a:p>
            <a:r>
              <a:rPr lang="es-ES_tradnl" dirty="0" smtClean="0"/>
              <a:t>Objetivos</a:t>
            </a:r>
          </a:p>
          <a:p>
            <a:r>
              <a:rPr lang="es-ES_tradnl" dirty="0" smtClean="0"/>
              <a:t>Planificación y proceso de desarrollo</a:t>
            </a:r>
          </a:p>
          <a:p>
            <a:r>
              <a:rPr lang="es-ES_tradnl" dirty="0" smtClean="0"/>
              <a:t>Metodolog</a:t>
            </a:r>
            <a:r>
              <a:rPr lang="es-ES_tradnl" dirty="0" smtClean="0"/>
              <a:t>ía: fases y técnicas de desarrollo</a:t>
            </a:r>
          </a:p>
          <a:p>
            <a:pPr lvl="1"/>
            <a:r>
              <a:rPr lang="es-ES_tradnl" dirty="0" smtClean="0"/>
              <a:t>Contexto de uso</a:t>
            </a:r>
          </a:p>
          <a:p>
            <a:pPr lvl="1"/>
            <a:r>
              <a:rPr lang="es-ES_tradnl" dirty="0" smtClean="0"/>
              <a:t>Requisitos</a:t>
            </a:r>
          </a:p>
          <a:p>
            <a:pPr lvl="1"/>
            <a:r>
              <a:rPr lang="es-ES_tradnl" dirty="0" smtClean="0"/>
              <a:t>Diseño del producto</a:t>
            </a:r>
          </a:p>
          <a:p>
            <a:pPr lvl="1"/>
            <a:r>
              <a:rPr lang="es-ES_tradnl" dirty="0" smtClean="0"/>
              <a:t>Pruebas</a:t>
            </a:r>
            <a:endParaRPr lang="es-ES_tradnl" dirty="0" smtClean="0"/>
          </a:p>
          <a:p>
            <a:r>
              <a:rPr lang="es-ES_tradnl" dirty="0" smtClean="0"/>
              <a:t>Demostraci</a:t>
            </a:r>
            <a:r>
              <a:rPr lang="es-ES_tradnl" dirty="0" smtClean="0"/>
              <a:t>ón</a:t>
            </a:r>
          </a:p>
          <a:p>
            <a:r>
              <a:rPr lang="es-ES_tradnl" dirty="0" smtClean="0"/>
              <a:t>Mejoras</a:t>
            </a:r>
            <a:endParaRPr lang="es-ES_tradnl" dirty="0" smtClean="0"/>
          </a:p>
          <a:p>
            <a:r>
              <a:rPr lang="es-ES_tradnl" dirty="0" smtClean="0"/>
              <a:t>Conclusiones</a:t>
            </a:r>
            <a:endParaRPr lang="es-ES_tradnl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33834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800" dirty="0"/>
              <a:t>Motivación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9" name="Picture 8" descr="vascunas2tif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69"/>
          <a:stretch/>
        </p:blipFill>
        <p:spPr>
          <a:xfrm>
            <a:off x="877452" y="3287045"/>
            <a:ext cx="3690157" cy="69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100896" y="4729094"/>
            <a:ext cx="2204904" cy="927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s-ES_tradnl" sz="1050" baseline="30000" dirty="0">
                <a:hlinkClick r:id="rId3"/>
              </a:rPr>
              <a:t>https://buenavibra.es/movida-sana/salud/ italia-sarampion-movimientos-antivacunas</a:t>
            </a:r>
            <a:r>
              <a:rPr lang="es-ES_tradnl" sz="1050" baseline="30000" dirty="0"/>
              <a:t> (16/03/2018)</a:t>
            </a:r>
            <a:endParaRPr lang="es-ES_tradnl" sz="1050" dirty="0"/>
          </a:p>
          <a:p>
            <a:pPr>
              <a:lnSpc>
                <a:spcPct val="130000"/>
              </a:lnSpc>
            </a:pPr>
            <a:r>
              <a:rPr lang="es-ES_tradnl" sz="1050" baseline="30000" dirty="0" smtClean="0">
                <a:hlinkClick r:id="rId4"/>
              </a:rPr>
              <a:t>http</a:t>
            </a:r>
            <a:r>
              <a:rPr lang="es-ES_tradnl" sz="1050" baseline="30000" dirty="0">
                <a:hlinkClick r:id="rId4"/>
              </a:rPr>
              <a:t>://www.elmundo.es/cataluna/2015/06/27/ 558e5fb2e2704ea41e8b4576.</a:t>
            </a:r>
            <a:r>
              <a:rPr lang="es-ES_tradnl" sz="1050" baseline="30000" dirty="0" smtClean="0">
                <a:hlinkClick r:id="rId4"/>
              </a:rPr>
              <a:t>html </a:t>
            </a:r>
            <a:r>
              <a:rPr lang="es-ES_tradnl" sz="1050" baseline="30000" dirty="0" smtClean="0"/>
              <a:t>(</a:t>
            </a:r>
            <a:r>
              <a:rPr lang="es-ES_tradnl" sz="1050" baseline="30000" dirty="0"/>
              <a:t>07/03/2018</a:t>
            </a:r>
            <a:r>
              <a:rPr lang="es-ES_tradnl" sz="1050" baseline="30000" dirty="0" smtClean="0"/>
              <a:t>)</a:t>
            </a:r>
            <a:br>
              <a:rPr lang="es-ES_tradnl" sz="1050" baseline="30000" dirty="0" smtClean="0"/>
            </a:br>
            <a:r>
              <a:rPr lang="pt-BR" sz="1050" baseline="30000" dirty="0">
                <a:hlinkClick r:id="rId5"/>
              </a:rPr>
              <a:t>https://elpais.com/elpais/2018/04/26/opinion/1524767736_924183.</a:t>
            </a:r>
            <a:r>
              <a:rPr lang="pt-BR" sz="1050" baseline="30000" dirty="0" smtClean="0">
                <a:hlinkClick r:id="rId5"/>
              </a:rPr>
              <a:t>html</a:t>
            </a:r>
            <a:r>
              <a:rPr lang="pt-BR" sz="1050" baseline="30000" dirty="0" smtClean="0"/>
              <a:t> (09/06/2018)</a:t>
            </a:r>
            <a:endParaRPr lang="es-ES_tradnl" sz="1050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61998" y="609601"/>
            <a:ext cx="7839003" cy="2604110"/>
          </a:xfrm>
        </p:spPr>
        <p:txBody>
          <a:bodyPr>
            <a:normAutofit/>
          </a:bodyPr>
          <a:lstStyle/>
          <a:p>
            <a:r>
              <a:rPr lang="es-ES_tradnl" sz="2000" dirty="0" smtClean="0"/>
              <a:t>El movimiento antivacuna se encuentra en expansi</a:t>
            </a:r>
            <a:r>
              <a:rPr lang="es-ES_tradnl" sz="2000" dirty="0" smtClean="0"/>
              <a:t>ón</a:t>
            </a:r>
            <a:r>
              <a:rPr lang="es-ES_tradnl" sz="2000" dirty="0" smtClean="0"/>
              <a:t>, sobre todo en Europa y Estados Unidos.</a:t>
            </a:r>
          </a:p>
          <a:p>
            <a:r>
              <a:rPr lang="es-ES_tradnl" sz="2000" dirty="0" smtClean="0"/>
              <a:t>Causante de la reaparici</a:t>
            </a:r>
            <a:r>
              <a:rPr lang="es-ES_tradnl" sz="2000" dirty="0" smtClean="0"/>
              <a:t>ón de enfermedades que se consideraban erradicadas.</a:t>
            </a:r>
          </a:p>
          <a:p>
            <a:r>
              <a:rPr lang="es-ES_tradnl" sz="2000" dirty="0" smtClean="0"/>
              <a:t>En el peor de los casos, ha causado victimas mortales.</a:t>
            </a:r>
          </a:p>
          <a:p>
            <a:r>
              <a:rPr lang="es-ES_tradnl" sz="2000" dirty="0" smtClean="0"/>
              <a:t>La desinformación es el principal motivo del auge del movimiento.</a:t>
            </a:r>
          </a:p>
          <a:p>
            <a:pPr marL="0" indent="0">
              <a:buNone/>
            </a:pPr>
            <a:endParaRPr lang="es-ES_tradnl" dirty="0" smtClean="0"/>
          </a:p>
        </p:txBody>
      </p:sp>
      <p:pic>
        <p:nvPicPr>
          <p:cNvPr id="11" name="Picture 10" descr="vacunas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51"/>
          <a:stretch/>
        </p:blipFill>
        <p:spPr>
          <a:xfrm>
            <a:off x="4855745" y="3034727"/>
            <a:ext cx="3363466" cy="83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vacuna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84" y="3801170"/>
            <a:ext cx="4726346" cy="80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1028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098814"/>
            <a:ext cx="6781800" cy="1073385"/>
          </a:xfrm>
        </p:spPr>
        <p:txBody>
          <a:bodyPr/>
          <a:lstStyle/>
          <a:p>
            <a:r>
              <a:rPr lang="es-ES_tradnl" sz="4800" dirty="0"/>
              <a:t>Objetivos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413015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s-ES_tradnl" sz="4400" b="1" dirty="0" smtClean="0"/>
              <a:t>Desarrollar una aplicaci</a:t>
            </a:r>
            <a:r>
              <a:rPr lang="es-ES_tradnl" sz="4400" b="1" dirty="0" smtClean="0"/>
              <a:t>ó</a:t>
            </a:r>
            <a:r>
              <a:rPr lang="es-ES_tradnl" sz="4400" b="1" dirty="0" smtClean="0"/>
              <a:t>n web que permita la obtenci</a:t>
            </a:r>
            <a:r>
              <a:rPr lang="es-ES_tradnl" sz="4400" b="1" dirty="0" smtClean="0"/>
              <a:t>ón</a:t>
            </a:r>
            <a:r>
              <a:rPr lang="es-ES_tradnl" sz="4400" b="1" dirty="0" smtClean="0"/>
              <a:t> de informaci</a:t>
            </a:r>
            <a:r>
              <a:rPr lang="es-ES_tradnl" sz="4400" b="1" dirty="0" smtClean="0"/>
              <a:t>ó</a:t>
            </a:r>
            <a:r>
              <a:rPr lang="es-ES_tradnl" sz="4400" b="1" dirty="0" smtClean="0"/>
              <a:t>n en </a:t>
            </a:r>
            <a:r>
              <a:rPr lang="es-ES_tradnl" sz="4400" b="1" i="1" dirty="0" smtClean="0"/>
              <a:t>YouTube </a:t>
            </a:r>
            <a:r>
              <a:rPr lang="es-ES_tradnl" sz="4400" b="1" dirty="0" smtClean="0"/>
              <a:t>que posibilite el estudio del movimiento antivacuna. </a:t>
            </a:r>
          </a:p>
          <a:p>
            <a:pPr marL="0" indent="0">
              <a:buNone/>
            </a:pPr>
            <a:endParaRPr lang="es-ES_tradnl" sz="2500" dirty="0"/>
          </a:p>
          <a:p>
            <a:r>
              <a:rPr lang="es-ES_tradnl" sz="2500" dirty="0" smtClean="0"/>
              <a:t>Investigar la API de </a:t>
            </a:r>
            <a:r>
              <a:rPr lang="es-ES_tradnl" sz="2500" i="1" dirty="0" smtClean="0"/>
              <a:t>YouTube</a:t>
            </a:r>
            <a:r>
              <a:rPr lang="es-ES_tradnl" sz="2500" dirty="0" smtClean="0"/>
              <a:t> </a:t>
            </a:r>
            <a:r>
              <a:rPr lang="es-ES_tradnl" sz="2500" dirty="0"/>
              <a:t>y </a:t>
            </a:r>
            <a:r>
              <a:rPr lang="es-ES_tradnl" sz="2500" dirty="0" smtClean="0"/>
              <a:t>como se puede utilizar </a:t>
            </a:r>
            <a:r>
              <a:rPr lang="es-ES_tradnl" sz="2500" dirty="0"/>
              <a:t>para la </a:t>
            </a:r>
            <a:r>
              <a:rPr lang="es-ES_tradnl" sz="2500" dirty="0" smtClean="0"/>
              <a:t>obtenci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de la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requerida. </a:t>
            </a:r>
            <a:r>
              <a:rPr lang="es-ES_tradnl" sz="2500" dirty="0"/>
              <a:t/>
            </a:r>
            <a:br>
              <a:rPr lang="es-ES_tradnl" sz="2500" dirty="0"/>
            </a:br>
            <a:endParaRPr lang="es-ES_tradnl" sz="2500" dirty="0"/>
          </a:p>
          <a:p>
            <a:r>
              <a:rPr lang="es-ES_tradnl" sz="2500" dirty="0" smtClean="0"/>
              <a:t>Determinar </a:t>
            </a:r>
            <a:r>
              <a:rPr lang="es-ES_tradnl" sz="2500" dirty="0"/>
              <a:t>como almacenar y acceder de forma eficiente a la gran cantidad de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que se </a:t>
            </a:r>
            <a:r>
              <a:rPr lang="es-ES_tradnl" sz="2500" dirty="0" smtClean="0"/>
              <a:t>obtendr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.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Permitir </a:t>
            </a:r>
            <a:r>
              <a:rPr lang="es-ES_tradnl" sz="2500" dirty="0"/>
              <a:t>la </a:t>
            </a:r>
            <a:r>
              <a:rPr lang="es-ES_tradnl" sz="2500" dirty="0" smtClean="0"/>
              <a:t>recolecci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de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seg</a:t>
            </a:r>
            <a:r>
              <a:rPr lang="es-ES_tradnl" sz="2500" dirty="0" smtClean="0"/>
              <a:t>ú</a:t>
            </a:r>
            <a:r>
              <a:rPr lang="es-ES_tradnl" sz="2500" dirty="0" smtClean="0"/>
              <a:t>n </a:t>
            </a:r>
            <a:r>
              <a:rPr lang="es-ES_tradnl" sz="2500" dirty="0"/>
              <a:t>criterios de </a:t>
            </a:r>
            <a:r>
              <a:rPr lang="es-ES_tradnl" sz="2500" dirty="0" smtClean="0"/>
              <a:t>b</a:t>
            </a:r>
            <a:r>
              <a:rPr lang="es-ES_tradnl" sz="2500" dirty="0" smtClean="0"/>
              <a:t>ú</a:t>
            </a:r>
            <a:r>
              <a:rPr lang="es-ES_tradnl" sz="2500" dirty="0" smtClean="0"/>
              <a:t>squeda proporcionados </a:t>
            </a:r>
            <a:r>
              <a:rPr lang="es-ES_tradnl" sz="2500" dirty="0"/>
              <a:t>por el </a:t>
            </a:r>
            <a:r>
              <a:rPr lang="es-ES_tradnl" sz="2500" dirty="0" smtClean="0"/>
              <a:t>usuario. 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Habilitar </a:t>
            </a:r>
            <a:r>
              <a:rPr lang="es-ES_tradnl" sz="2500" dirty="0"/>
              <a:t>la </a:t>
            </a:r>
            <a:r>
              <a:rPr lang="es-ES_tradnl" sz="2500" dirty="0" smtClean="0"/>
              <a:t>gesti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</a:t>
            </a:r>
            <a:r>
              <a:rPr lang="es-ES_tradnl" sz="2500" dirty="0"/>
              <a:t>, </a:t>
            </a:r>
            <a:r>
              <a:rPr lang="es-ES_tradnl" sz="2500" dirty="0" smtClean="0"/>
              <a:t>visualizaci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y </a:t>
            </a:r>
            <a:r>
              <a:rPr lang="es-ES_tradnl" sz="2500" dirty="0" smtClean="0"/>
              <a:t>exportaci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de los </a:t>
            </a:r>
            <a:r>
              <a:rPr lang="es-ES_tradnl" sz="2500" dirty="0"/>
              <a:t>datos obtenidos </a:t>
            </a:r>
            <a:r>
              <a:rPr lang="es-ES_tradnl" sz="2500" dirty="0" smtClean="0"/>
              <a:t>para </a:t>
            </a:r>
            <a:r>
              <a:rPr lang="es-ES_tradnl" sz="2500" dirty="0"/>
              <a:t>su posterior </a:t>
            </a:r>
            <a:r>
              <a:rPr lang="es-ES_tradnl" sz="2500" dirty="0" smtClean="0"/>
              <a:t>an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lisis </a:t>
            </a:r>
            <a:r>
              <a:rPr lang="es-ES_tradnl" sz="2500" dirty="0"/>
              <a:t>en </a:t>
            </a:r>
            <a:r>
              <a:rPr lang="es-ES_tradnl" sz="2500" dirty="0" smtClean="0"/>
              <a:t>herramientas especializadas.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Ofrecer </a:t>
            </a:r>
            <a:r>
              <a:rPr lang="es-ES_tradnl" sz="2500" dirty="0"/>
              <a:t>herramientas de </a:t>
            </a:r>
            <a:r>
              <a:rPr lang="es-ES_tradnl" sz="2500" dirty="0" smtClean="0"/>
              <a:t>visualizaci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para el </a:t>
            </a:r>
            <a:r>
              <a:rPr lang="es-ES_tradnl" sz="2500" dirty="0" smtClean="0"/>
              <a:t>an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lisis </a:t>
            </a:r>
            <a:r>
              <a:rPr lang="es-ES_tradnl" sz="2500" dirty="0"/>
              <a:t>y </a:t>
            </a:r>
            <a:r>
              <a:rPr lang="es-ES_tradnl" sz="2500" dirty="0" smtClean="0"/>
              <a:t>comprensi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de los datos obtenidos. 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Proporcionar </a:t>
            </a:r>
            <a:r>
              <a:rPr lang="es-ES_tradnl" sz="2500" dirty="0"/>
              <a:t>una interfaz de usuario usable que permita realizar las acciones requeridas por el usuario final. </a:t>
            </a:r>
            <a:endParaRPr lang="es-ES_tradnl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08772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3300" dirty="0"/>
              <a:t>Planificación y proceso de </a:t>
            </a:r>
            <a:r>
              <a:rPr lang="es-ES_tradnl" sz="3300" dirty="0" smtClean="0"/>
              <a:t>desarrollo</a:t>
            </a:r>
            <a:endParaRPr lang="es-ES_tradnl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10543"/>
            <a:ext cx="5221111" cy="47234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dirty="0" smtClean="0"/>
              <a:t>Planificaci</a:t>
            </a:r>
            <a:r>
              <a:rPr lang="es-ES_tradnl" dirty="0" smtClean="0"/>
              <a:t>ón tentativa:</a:t>
            </a:r>
          </a:p>
          <a:p>
            <a:pPr lvl="1"/>
            <a:r>
              <a:rPr lang="es-ES_tradnl" sz="1500" b="1" dirty="0" smtClean="0"/>
              <a:t>Definici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</a:t>
            </a:r>
            <a:r>
              <a:rPr lang="es-ES_tradnl" sz="1500" b="1" dirty="0"/>
              <a:t>de los contenidos del trabajo: </a:t>
            </a:r>
            <a:r>
              <a:rPr lang="es-ES_tradnl" sz="1500" dirty="0" smtClean="0"/>
              <a:t>Redacci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propuesta TFG</a:t>
            </a:r>
            <a:r>
              <a:rPr lang="es-ES_tradnl" sz="1500" dirty="0" smtClean="0"/>
              <a:t>.</a:t>
            </a:r>
          </a:p>
          <a:p>
            <a:pPr lvl="1"/>
            <a:r>
              <a:rPr lang="es-ES_tradnl" sz="1500" b="1" dirty="0" smtClean="0"/>
              <a:t>Plan </a:t>
            </a:r>
            <a:r>
              <a:rPr lang="es-ES_tradnl" sz="1500" b="1" dirty="0"/>
              <a:t>de trabajo: </a:t>
            </a:r>
            <a:r>
              <a:rPr lang="es-ES_tradnl" sz="1500" dirty="0" smtClean="0"/>
              <a:t>Redacci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planificaci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</a:t>
            </a:r>
            <a:r>
              <a:rPr lang="es-ES_tradnl" sz="1500" dirty="0"/>
              <a:t>. </a:t>
            </a:r>
            <a:endParaRPr lang="es-ES_tradnl" sz="1500" dirty="0" smtClean="0"/>
          </a:p>
          <a:p>
            <a:pPr lvl="1"/>
            <a:r>
              <a:rPr lang="es-ES_tradnl" sz="1500" b="1" dirty="0"/>
              <a:t>Desarrollo del trabajo – Fase 1:</a:t>
            </a:r>
            <a:r>
              <a:rPr lang="es-ES_tradnl" sz="1500" dirty="0"/>
              <a:t> </a:t>
            </a:r>
            <a:r>
              <a:rPr lang="es-ES_tradnl" sz="1500" dirty="0" smtClean="0"/>
              <a:t>Instalaci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en servidor de </a:t>
            </a:r>
            <a:r>
              <a:rPr lang="es-ES_tradnl" sz="1500" dirty="0" smtClean="0"/>
              <a:t>explotaci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con funcionalidad de crawler implementada. </a:t>
            </a:r>
            <a:endParaRPr lang="es-ES_tradnl" sz="1500" dirty="0"/>
          </a:p>
          <a:p>
            <a:pPr lvl="1"/>
            <a:r>
              <a:rPr lang="es-ES_tradnl" sz="1500" b="1" dirty="0"/>
              <a:t>Desarrollo del trabajo – Fase 2: </a:t>
            </a:r>
            <a:r>
              <a:rPr lang="es-ES_tradnl" sz="1500" dirty="0" smtClean="0"/>
              <a:t>Actualizaci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en servidor de </a:t>
            </a:r>
            <a:r>
              <a:rPr lang="es-ES_tradnl" sz="1500" dirty="0" smtClean="0"/>
              <a:t>explotaci</a:t>
            </a:r>
            <a:r>
              <a:rPr lang="es-ES_tradnl" sz="1500" dirty="0" smtClean="0"/>
              <a:t>ón</a:t>
            </a:r>
            <a:r>
              <a:rPr lang="es-ES_tradnl" sz="1500" dirty="0" smtClean="0"/>
              <a:t> </a:t>
            </a:r>
            <a:r>
              <a:rPr lang="es-ES_tradnl" sz="1500" dirty="0"/>
              <a:t>de la </a:t>
            </a:r>
            <a:r>
              <a:rPr lang="es-ES_tradnl" sz="1500" dirty="0" smtClean="0"/>
              <a:t>versi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final de la </a:t>
            </a:r>
            <a:r>
              <a:rPr lang="es-ES_tradnl" sz="1500" dirty="0" smtClean="0"/>
              <a:t>aplicaci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con funcionalidad anal</a:t>
            </a:r>
            <a:r>
              <a:rPr lang="es-ES_tradnl" sz="1500" dirty="0" smtClean="0"/>
              <a:t>í</a:t>
            </a:r>
            <a:r>
              <a:rPr lang="es-ES_tradnl" sz="1500" dirty="0" smtClean="0"/>
              <a:t>tica implementada.</a:t>
            </a:r>
          </a:p>
          <a:p>
            <a:pPr lvl="1"/>
            <a:r>
              <a:rPr lang="es-ES_tradnl" sz="1500" b="1" dirty="0" smtClean="0"/>
              <a:t>Redacci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</a:t>
            </a:r>
            <a:r>
              <a:rPr lang="es-ES_tradnl" sz="1500" b="1" dirty="0"/>
              <a:t>de la memoria</a:t>
            </a:r>
            <a:r>
              <a:rPr lang="es-ES_tradnl" sz="1500" dirty="0"/>
              <a:t>: Entrega de la memoria del proyecto. </a:t>
            </a:r>
            <a:endParaRPr lang="es-ES_tradnl" sz="1500" dirty="0" smtClean="0"/>
          </a:p>
          <a:p>
            <a:pPr lvl="1"/>
            <a:r>
              <a:rPr lang="es-ES_tradnl" sz="1500" b="1" dirty="0" smtClean="0"/>
              <a:t>Elaboraci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de la presentaci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n: </a:t>
            </a:r>
            <a:r>
              <a:rPr lang="es-ES_tradnl" sz="1500" dirty="0" smtClean="0"/>
              <a:t>Realizar exposici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oral. </a:t>
            </a:r>
          </a:p>
          <a:p>
            <a:pPr lvl="1"/>
            <a:r>
              <a:rPr lang="es-ES_tradnl" sz="1500" b="1" dirty="0"/>
              <a:t>Defensa </a:t>
            </a:r>
            <a:r>
              <a:rPr lang="es-ES_tradnl" sz="1500" b="1" dirty="0" smtClean="0"/>
              <a:t>p</a:t>
            </a:r>
            <a:r>
              <a:rPr lang="es-ES_tradnl" sz="1500" b="1" dirty="0" smtClean="0"/>
              <a:t>ú</a:t>
            </a:r>
            <a:r>
              <a:rPr lang="es-ES_tradnl" sz="1500" b="1" dirty="0" smtClean="0"/>
              <a:t>blica</a:t>
            </a:r>
            <a:r>
              <a:rPr lang="es-ES_tradnl" sz="1500" b="1" dirty="0"/>
              <a:t>: </a:t>
            </a:r>
            <a:r>
              <a:rPr lang="es-ES_tradnl" sz="1500" dirty="0"/>
              <a:t>Defender </a:t>
            </a:r>
            <a:r>
              <a:rPr lang="es-ES_tradnl" sz="1500" dirty="0" smtClean="0"/>
              <a:t>p</a:t>
            </a:r>
            <a:r>
              <a:rPr lang="es-ES_tradnl" sz="1500" dirty="0" smtClean="0"/>
              <a:t>ú</a:t>
            </a:r>
            <a:r>
              <a:rPr lang="es-ES_tradnl" sz="1500" dirty="0" smtClean="0"/>
              <a:t>blicamente el proyecto. </a:t>
            </a:r>
          </a:p>
          <a:p>
            <a:pPr marL="320040" lvl="1" indent="0">
              <a:buNone/>
            </a:pPr>
            <a:endParaRPr lang="es-ES_tradnl" sz="1400" dirty="0" smtClean="0"/>
          </a:p>
          <a:p>
            <a:pPr marL="320040" lvl="1" indent="0">
              <a:buNone/>
            </a:pPr>
            <a:endParaRPr lang="es-ES_tradnl" sz="1400" dirty="0" smtClean="0"/>
          </a:p>
          <a:p>
            <a:pPr marL="0" indent="0">
              <a:buNone/>
            </a:pPr>
            <a:r>
              <a:rPr lang="es-ES_tradnl" dirty="0" smtClean="0"/>
              <a:t>Marco </a:t>
            </a:r>
            <a:r>
              <a:rPr lang="es-ES_tradnl" dirty="0" smtClean="0"/>
              <a:t>á</a:t>
            </a:r>
            <a:r>
              <a:rPr lang="es-ES_tradnl" dirty="0" smtClean="0"/>
              <a:t>gil </a:t>
            </a:r>
            <a:r>
              <a:rPr lang="es-ES_tradnl" dirty="0"/>
              <a:t>de </a:t>
            </a:r>
            <a:r>
              <a:rPr lang="es-ES_tradnl" dirty="0" smtClean="0"/>
              <a:t>desarrollo </a:t>
            </a:r>
            <a:r>
              <a:rPr lang="es-ES_tradnl" i="1" dirty="0" smtClean="0"/>
              <a:t>Scrum</a:t>
            </a:r>
            <a:r>
              <a:rPr lang="es-ES_tradnl" dirty="0" smtClean="0"/>
              <a:t>:</a:t>
            </a:r>
          </a:p>
          <a:p>
            <a:pPr lvl="1"/>
            <a:r>
              <a:rPr lang="es-ES_tradnl" sz="1500" b="1" i="1" dirty="0"/>
              <a:t>S</a:t>
            </a:r>
            <a:r>
              <a:rPr lang="es-ES_tradnl" sz="1500" b="1" i="1" dirty="0" smtClean="0"/>
              <a:t>crum master</a:t>
            </a:r>
            <a:r>
              <a:rPr lang="es-ES_tradnl" sz="1500" b="1" dirty="0" smtClean="0"/>
              <a:t>: </a:t>
            </a:r>
            <a:r>
              <a:rPr lang="es-ES_tradnl" sz="1500" dirty="0" smtClean="0"/>
              <a:t>Javier S</a:t>
            </a:r>
            <a:r>
              <a:rPr lang="es-ES_tradnl" sz="1500" dirty="0" smtClean="0"/>
              <a:t>ánchez Mendoza.</a:t>
            </a:r>
            <a:endParaRPr lang="es-ES_tradnl" sz="1500" b="1" dirty="0"/>
          </a:p>
          <a:p>
            <a:pPr lvl="1"/>
            <a:r>
              <a:rPr lang="es-ES_tradnl" sz="1500" b="1" i="1" dirty="0" smtClean="0"/>
              <a:t>Product owner</a:t>
            </a:r>
            <a:r>
              <a:rPr lang="es-ES_tradnl" sz="1500" b="1" dirty="0" smtClean="0"/>
              <a:t>: </a:t>
            </a:r>
            <a:r>
              <a:rPr lang="es-ES_tradnl" sz="1500" dirty="0"/>
              <a:t>Javier Sánchez </a:t>
            </a:r>
            <a:r>
              <a:rPr lang="es-ES_tradnl" sz="1500" dirty="0" smtClean="0"/>
              <a:t>Mendoza.</a:t>
            </a:r>
            <a:endParaRPr lang="es-ES_tradnl" sz="1500" b="1" dirty="0"/>
          </a:p>
          <a:p>
            <a:pPr lvl="1"/>
            <a:r>
              <a:rPr lang="es-ES_tradnl" sz="1500" b="1" dirty="0" smtClean="0"/>
              <a:t>Desarrollador: </a:t>
            </a:r>
            <a:r>
              <a:rPr lang="es-ES_tradnl" sz="1500" dirty="0"/>
              <a:t>Javier Sánchez </a:t>
            </a:r>
            <a:r>
              <a:rPr lang="es-ES_tradnl" sz="1500" dirty="0" smtClean="0"/>
              <a:t>Mendoza.</a:t>
            </a:r>
            <a:endParaRPr lang="es-ES_tradnl" sz="1500" b="1" dirty="0"/>
          </a:p>
          <a:p>
            <a:pPr lvl="1"/>
            <a:r>
              <a:rPr lang="es-ES_tradnl" sz="1500" b="1" dirty="0" smtClean="0"/>
              <a:t>Clienta: </a:t>
            </a:r>
            <a:r>
              <a:rPr lang="es-ES_tradnl" sz="1500" dirty="0"/>
              <a:t>Johanna Milena </a:t>
            </a:r>
            <a:r>
              <a:rPr lang="es-ES_tradnl" sz="1500" dirty="0" smtClean="0"/>
              <a:t>Rodr</a:t>
            </a:r>
            <a:r>
              <a:rPr lang="es-ES_tradnl" sz="1500" dirty="0" smtClean="0"/>
              <a:t>í</a:t>
            </a:r>
            <a:r>
              <a:rPr lang="es-ES_tradnl" sz="1500" dirty="0" smtClean="0"/>
              <a:t>guez (analista de datos).</a:t>
            </a:r>
          </a:p>
          <a:p>
            <a:pPr lvl="1"/>
            <a:r>
              <a:rPr lang="es-ES_tradnl" sz="1500" b="1" i="1" dirty="0" smtClean="0"/>
              <a:t>Stakeholder</a:t>
            </a:r>
            <a:r>
              <a:rPr lang="es-ES_tradnl" sz="1500" b="1" dirty="0" smtClean="0"/>
              <a:t>: </a:t>
            </a:r>
            <a:r>
              <a:rPr lang="es-ES_tradnl" sz="1400" dirty="0"/>
              <a:t>Carlos Luis Sánchez </a:t>
            </a:r>
            <a:r>
              <a:rPr lang="es-ES_tradnl" sz="1400" dirty="0" smtClean="0"/>
              <a:t>Bocanegra.</a:t>
            </a:r>
            <a:endParaRPr lang="es-ES_tradnl" sz="1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listado-tarea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97" y="695836"/>
            <a:ext cx="2387803" cy="302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rello-backl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0" y="4006528"/>
            <a:ext cx="2416291" cy="120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889040" y="3754458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/>
              <a:t>Listado de tareas</a:t>
            </a:r>
            <a:endParaRPr lang="es-ES_tradn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88571" y="5250636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/>
              <a:t>B</a:t>
            </a:r>
            <a:r>
              <a:rPr lang="en-US" sz="1400" baseline="30000" dirty="0" smtClean="0"/>
              <a:t>acklog </a:t>
            </a:r>
            <a:r>
              <a:rPr lang="en-US" sz="1400" baseline="30000" dirty="0"/>
              <a:t>del </a:t>
            </a:r>
            <a:r>
              <a:rPr lang="en-US" sz="1400" baseline="30000" dirty="0" err="1"/>
              <a:t>proyecto</a:t>
            </a:r>
            <a:r>
              <a:rPr lang="en-US" sz="1400" baseline="30000" dirty="0"/>
              <a:t> 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32711444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4572000"/>
            <a:ext cx="7543801" cy="1600200"/>
          </a:xfrm>
        </p:spPr>
        <p:txBody>
          <a:bodyPr>
            <a:noAutofit/>
          </a:bodyPr>
          <a:lstStyle/>
          <a:p>
            <a:r>
              <a:rPr lang="es-ES_tradnl" sz="3100" dirty="0" smtClean="0"/>
              <a:t>Metodología: </a:t>
            </a:r>
            <a:r>
              <a:rPr lang="es-ES_tradnl" sz="3100" dirty="0"/>
              <a:t>fases y técnicas de </a:t>
            </a:r>
            <a:r>
              <a:rPr lang="es-ES_tradnl" sz="3100" dirty="0" smtClean="0"/>
              <a:t>desarrollo</a:t>
            </a:r>
            <a:endParaRPr lang="es-ES_tradnl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28939"/>
            <a:ext cx="7543800" cy="26691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800" dirty="0" smtClean="0"/>
              <a:t>Diseño centrado en el usuario:</a:t>
            </a:r>
          </a:p>
          <a:p>
            <a:pPr marL="0" indent="0">
              <a:buNone/>
            </a:pPr>
            <a:r>
              <a:rPr lang="es-ES_tradnl" sz="2000" dirty="0" smtClean="0"/>
              <a:t>Proceso iterativo por fases con el objetivo de proporcionar una aplicaci</a:t>
            </a:r>
            <a:r>
              <a:rPr lang="es-ES_tradnl" sz="2000" dirty="0" smtClean="0"/>
              <a:t>ón que cumpla todas las expectativas de los usuarios y obtenga la máxima satisfacción posible.</a:t>
            </a:r>
            <a:br>
              <a:rPr lang="es-ES_tradnl" sz="2000" dirty="0" smtClean="0"/>
            </a:br>
            <a:endParaRPr lang="es-ES_tradnl" sz="2000" dirty="0" smtClean="0"/>
          </a:p>
          <a:p>
            <a:r>
              <a:rPr lang="es-ES_tradnl" sz="1600" b="1" dirty="0" smtClean="0"/>
              <a:t>Definici</a:t>
            </a:r>
            <a:r>
              <a:rPr lang="es-ES_tradnl" sz="1600" b="1" dirty="0" smtClean="0"/>
              <a:t>ón del</a:t>
            </a:r>
            <a:r>
              <a:rPr lang="es-ES_tradnl" sz="1600" b="1" dirty="0" smtClean="0"/>
              <a:t> </a:t>
            </a:r>
            <a:r>
              <a:rPr lang="es-ES_tradnl" sz="1600" b="1" dirty="0"/>
              <a:t>contexto de uso: </a:t>
            </a:r>
            <a:r>
              <a:rPr lang="es-ES_tradnl" sz="1600" dirty="0" smtClean="0"/>
              <a:t>Entrevistas por videoconferencia con la usuaria final de la aplicaci</a:t>
            </a:r>
            <a:r>
              <a:rPr lang="es-ES_tradnl" sz="1600" dirty="0" smtClean="0"/>
              <a:t>ón.</a:t>
            </a:r>
            <a:endParaRPr lang="es-ES_tradnl" sz="1600" dirty="0" smtClean="0"/>
          </a:p>
          <a:p>
            <a:r>
              <a:rPr lang="es-ES_tradnl" sz="1600" b="1" dirty="0" smtClean="0"/>
              <a:t>Especificaci</a:t>
            </a:r>
            <a:r>
              <a:rPr lang="es-ES_tradnl" sz="1600" b="1" dirty="0" smtClean="0"/>
              <a:t>ón de</a:t>
            </a:r>
            <a:r>
              <a:rPr lang="es-ES_tradnl" sz="1600" b="1" dirty="0" smtClean="0"/>
              <a:t> </a:t>
            </a:r>
            <a:r>
              <a:rPr lang="es-ES_tradnl" sz="1600" b="1" dirty="0"/>
              <a:t>requisitos: </a:t>
            </a:r>
            <a:r>
              <a:rPr lang="es-ES_tradnl" sz="1600" dirty="0" smtClean="0"/>
              <a:t>Definici</a:t>
            </a:r>
            <a:r>
              <a:rPr lang="es-ES_tradnl" sz="1600" dirty="0" smtClean="0"/>
              <a:t>ón de casos de uso.</a:t>
            </a:r>
            <a:endParaRPr lang="es-ES_tradnl" sz="1600" b="1" dirty="0" smtClean="0"/>
          </a:p>
          <a:p>
            <a:r>
              <a:rPr lang="es-ES_tradnl" sz="1600" b="1" dirty="0" smtClean="0"/>
              <a:t>Diseño del producto: </a:t>
            </a:r>
            <a:r>
              <a:rPr lang="es-ES_tradnl" sz="1600" dirty="0" smtClean="0"/>
              <a:t>Creaci</a:t>
            </a:r>
            <a:r>
              <a:rPr lang="es-ES_tradnl" sz="1600" dirty="0" smtClean="0"/>
              <a:t>ón de maquetas y pruebas de concepto.</a:t>
            </a:r>
            <a:endParaRPr lang="es-ES_tradnl" sz="1600" b="1" dirty="0" smtClean="0"/>
          </a:p>
          <a:p>
            <a:r>
              <a:rPr lang="es-ES_tradnl" sz="1600" b="1" dirty="0" smtClean="0"/>
              <a:t>Probar el producto: </a:t>
            </a:r>
            <a:r>
              <a:rPr lang="es-ES_tradnl" sz="1600" dirty="0" smtClean="0"/>
              <a:t>Pruebas de integraci</a:t>
            </a:r>
            <a:r>
              <a:rPr lang="es-ES_tradnl" sz="1600" dirty="0" smtClean="0"/>
              <a:t>ón y demostraciones de la aplicación.</a:t>
            </a:r>
            <a:endParaRPr lang="es-ES_tradn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6" name="Picture 5" descr="metodolog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30" y="3364436"/>
            <a:ext cx="3502248" cy="21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25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800" dirty="0">
                <a:latin typeface="+mj-lt"/>
              </a:rPr>
              <a:t>Contexto de </a:t>
            </a:r>
            <a:r>
              <a:rPr lang="es-ES_tradnl" sz="4800" dirty="0" smtClean="0">
                <a:latin typeface="+mj-lt"/>
              </a:rPr>
              <a:t>uso</a:t>
            </a:r>
            <a:endParaRPr lang="es-ES_tradnl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1"/>
            <a:ext cx="7543800" cy="22873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_tradnl" dirty="0" smtClean="0"/>
              <a:t>Principales decisiones acordadas durante las entrevistas:</a:t>
            </a:r>
            <a:br>
              <a:rPr lang="es-ES_tradnl" dirty="0" smtClean="0"/>
            </a:br>
            <a:endParaRPr lang="es-ES_tradnl" dirty="0" smtClean="0"/>
          </a:p>
          <a:p>
            <a:r>
              <a:rPr lang="es-ES_tradnl" sz="2000" dirty="0" smtClean="0"/>
              <a:t>Objetivos generales de la aplicaci</a:t>
            </a:r>
            <a:r>
              <a:rPr lang="es-ES_tradnl" sz="2000" dirty="0" smtClean="0"/>
              <a:t>ón y alcance de la misma.</a:t>
            </a:r>
          </a:p>
          <a:p>
            <a:r>
              <a:rPr lang="es-ES_tradnl" sz="2000" dirty="0" smtClean="0"/>
              <a:t>Elección de </a:t>
            </a:r>
            <a:r>
              <a:rPr lang="es-ES_tradnl" sz="2000" i="1" dirty="0" smtClean="0"/>
              <a:t>YouTube</a:t>
            </a:r>
            <a:r>
              <a:rPr lang="es-ES_tradnl" sz="2000" dirty="0" smtClean="0"/>
              <a:t> como red social a utilizar en el estudio.</a:t>
            </a:r>
          </a:p>
          <a:p>
            <a:r>
              <a:rPr lang="es-ES_tradnl" sz="2000" dirty="0" smtClean="0"/>
              <a:t>Criterios de búsqueda e información a recolectar.</a:t>
            </a:r>
          </a:p>
          <a:p>
            <a:r>
              <a:rPr lang="es-ES_tradnl" sz="2000" dirty="0" smtClean="0"/>
              <a:t>Definición de visualización en formato de grafo para analizar de forma visual los datos obtenidos.</a:t>
            </a:r>
          </a:p>
          <a:p>
            <a:r>
              <a:rPr lang="es-ES_tradnl" sz="2000" dirty="0" smtClean="0"/>
              <a:t>Habilitar la categorización de contenidos mediante categorías definidas por el usuario.</a:t>
            </a:r>
          </a:p>
          <a:p>
            <a:r>
              <a:rPr lang="es-ES_tradnl" sz="2000" dirty="0" smtClean="0"/>
              <a:t>Dos perfiles de usuarios: usuarios identificados y anónimos.</a:t>
            </a:r>
            <a:endParaRPr lang="es-ES_tradnl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youTube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8507" r="75434" b="8507"/>
          <a:stretch/>
        </p:blipFill>
        <p:spPr>
          <a:xfrm>
            <a:off x="823303" y="3722325"/>
            <a:ext cx="1414449" cy="1146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rawle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5" t="21867" r="2151" b="45594"/>
          <a:stretch/>
        </p:blipFill>
        <p:spPr>
          <a:xfrm>
            <a:off x="1619979" y="3189427"/>
            <a:ext cx="2876091" cy="87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vide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21371" r="3678"/>
          <a:stretch/>
        </p:blipFill>
        <p:spPr>
          <a:xfrm>
            <a:off x="3776093" y="3521721"/>
            <a:ext cx="2257167" cy="1696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f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90" y="3039170"/>
            <a:ext cx="2442981" cy="1534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3231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Requisitos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4894857" cy="45740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 smtClean="0"/>
              <a:t>Toma de requerimientos de la aplicaci</a:t>
            </a:r>
            <a:r>
              <a:rPr lang="es-ES_tradnl" sz="2000" dirty="0" smtClean="0"/>
              <a:t>ón como casos de uso agrupados por componentes según la funcionalidad realizada:</a:t>
            </a:r>
          </a:p>
          <a:p>
            <a:pPr marL="0" indent="0">
              <a:buNone/>
            </a:pPr>
            <a:endParaRPr lang="es-ES_tradnl" dirty="0" smtClean="0"/>
          </a:p>
          <a:p>
            <a:r>
              <a:rPr lang="es-ES_tradnl" sz="1800" b="1" i="1" dirty="0" smtClean="0"/>
              <a:t>User session</a:t>
            </a:r>
            <a:r>
              <a:rPr lang="es-ES_tradnl" sz="1800" dirty="0" smtClean="0"/>
              <a:t>: Gestión de sesión de usuario.</a:t>
            </a:r>
          </a:p>
          <a:p>
            <a:r>
              <a:rPr lang="es-ES_tradnl" sz="1800" b="1" i="1" dirty="0" smtClean="0"/>
              <a:t>Crawler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Procesos de recolección, acceso y gestión de los mismos.</a:t>
            </a:r>
            <a:endParaRPr lang="es-ES_tradnl" sz="1800" b="1" dirty="0" smtClean="0"/>
          </a:p>
          <a:p>
            <a:r>
              <a:rPr lang="es-ES_tradnl" sz="1800" b="1" i="1" dirty="0" smtClean="0"/>
              <a:t>Video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Acceso y gestión a videos obtenidos mediante procesos de recolección.</a:t>
            </a:r>
            <a:endParaRPr lang="es-ES_tradnl" sz="1800" b="1" dirty="0" smtClean="0"/>
          </a:p>
          <a:p>
            <a:r>
              <a:rPr lang="es-ES_tradnl" sz="1800" b="1" i="1" dirty="0" smtClean="0"/>
              <a:t>Channel</a:t>
            </a:r>
            <a:r>
              <a:rPr lang="es-ES_tradnl" sz="1800" b="1" dirty="0" smtClean="0"/>
              <a:t>: </a:t>
            </a:r>
            <a:r>
              <a:rPr lang="es-ES_tradnl" sz="1800" dirty="0"/>
              <a:t>Acceso y gestión a </a:t>
            </a:r>
            <a:r>
              <a:rPr lang="es-ES_tradnl" sz="1800" dirty="0" smtClean="0"/>
              <a:t>canales de publicaci</a:t>
            </a:r>
            <a:r>
              <a:rPr lang="es-ES_tradnl" sz="1800" dirty="0" smtClean="0"/>
              <a:t>ón </a:t>
            </a:r>
            <a:r>
              <a:rPr lang="es-ES_tradnl" sz="1800" dirty="0" smtClean="0"/>
              <a:t>obtenidos </a:t>
            </a:r>
            <a:r>
              <a:rPr lang="es-ES_tradnl" sz="1800" dirty="0"/>
              <a:t>mediante procesos de recolección.</a:t>
            </a:r>
            <a:endParaRPr lang="es-ES_tradnl" sz="1800" b="1" dirty="0"/>
          </a:p>
          <a:p>
            <a:r>
              <a:rPr lang="es-ES_tradnl" sz="1800" b="1" i="1" dirty="0" smtClean="0"/>
              <a:t>Category</a:t>
            </a:r>
            <a:r>
              <a:rPr lang="es-ES_tradnl" sz="1800" b="1" dirty="0" smtClean="0"/>
              <a:t>: </a:t>
            </a:r>
            <a:r>
              <a:rPr lang="es-ES_tradnl" sz="1800" dirty="0"/>
              <a:t>Acceso y gestión </a:t>
            </a:r>
            <a:r>
              <a:rPr lang="es-ES_tradnl" sz="1800" dirty="0" smtClean="0"/>
              <a:t>de categorías.</a:t>
            </a:r>
            <a:endParaRPr lang="es-ES_tradnl" sz="1800" b="1" dirty="0" smtClean="0"/>
          </a:p>
          <a:p>
            <a:r>
              <a:rPr lang="es-ES_tradnl" sz="1800" b="1" i="1" dirty="0" smtClean="0"/>
              <a:t>Analysis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Exportación de contenidos y visualización en grafo</a:t>
            </a:r>
            <a:endParaRPr lang="es-ES_tradnl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UseCa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57" y="2458049"/>
            <a:ext cx="2629987" cy="305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asosdeus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57" y="888234"/>
            <a:ext cx="2629987" cy="113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765356" y="2051501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 err="1" smtClean="0"/>
              <a:t>Casos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uso</a:t>
            </a:r>
            <a:r>
              <a:rPr lang="en-US" sz="1400" baseline="30000" dirty="0" smtClean="0"/>
              <a:t> </a:t>
            </a:r>
            <a:r>
              <a:rPr lang="en-US" sz="1400" baseline="30000" dirty="0" err="1" smtClean="0"/>
              <a:t>componente</a:t>
            </a:r>
            <a:r>
              <a:rPr lang="en-US" sz="1400" baseline="30000" dirty="0" smtClean="0"/>
              <a:t> </a:t>
            </a:r>
            <a:r>
              <a:rPr lang="en-US" sz="1400" i="1" baseline="30000" dirty="0" smtClean="0"/>
              <a:t>User</a:t>
            </a:r>
            <a:r>
              <a:rPr lang="en-US" sz="1400" i="1" baseline="30000" dirty="0"/>
              <a:t> </a:t>
            </a:r>
            <a:r>
              <a:rPr lang="en-US" sz="1400" i="1" baseline="30000" dirty="0" smtClean="0"/>
              <a:t>session</a:t>
            </a:r>
            <a:endParaRPr lang="en-US" sz="1400" i="1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5765356" y="5540369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 err="1" smtClean="0"/>
              <a:t>Diagrama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casos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uso</a:t>
            </a:r>
            <a:r>
              <a:rPr lang="en-US" sz="1400" baseline="30000" dirty="0" smtClean="0"/>
              <a:t> 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45286843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57373"/>
            <a:ext cx="7543800" cy="745270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Propuestas de interfaz de usuario:</a:t>
            </a: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1interfaz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4" y="1298393"/>
            <a:ext cx="1455597" cy="118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2interfaz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48" y="1295246"/>
            <a:ext cx="1474268" cy="119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3interfa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4" y="2715490"/>
            <a:ext cx="1876663" cy="164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3interfaz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71" y="3021273"/>
            <a:ext cx="2556158" cy="223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3interfaz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"/>
          <a:stretch/>
        </p:blipFill>
        <p:spPr>
          <a:xfrm>
            <a:off x="4195712" y="2700448"/>
            <a:ext cx="1898138" cy="165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3interfaz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1" y="3021273"/>
            <a:ext cx="2556159" cy="223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>
            <a:off x="2445351" y="1620616"/>
            <a:ext cx="938332" cy="3790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Bent-Up Arrow 13"/>
          <p:cNvSpPr/>
          <p:nvPr/>
        </p:nvSpPr>
        <p:spPr>
          <a:xfrm rot="10800000" flipH="1">
            <a:off x="5165566" y="1658523"/>
            <a:ext cx="1706060" cy="814551"/>
          </a:xfrm>
          <a:prstGeom prst="bentUpArrow">
            <a:avLst>
              <a:gd name="adj1" fmla="val 26937"/>
              <a:gd name="adj2" fmla="val 25000"/>
              <a:gd name="adj3" fmla="val 274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894370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5496</TotalTime>
  <Words>692</Words>
  <Application>Microsoft Macintosh PowerPoint</Application>
  <PresentationFormat>On-screen Show (4:3)</PresentationFormat>
  <Paragraphs>145</Paragraphs>
  <Slides>16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NewsPrint</vt:lpstr>
      <vt:lpstr>YouTubeCrawlerTool:</vt:lpstr>
      <vt:lpstr>Índice</vt:lpstr>
      <vt:lpstr>Motivación</vt:lpstr>
      <vt:lpstr>Objetivos</vt:lpstr>
      <vt:lpstr>Planificación y proceso de desarrollo</vt:lpstr>
      <vt:lpstr>Metodología: fases y técnicas de desarrollo</vt:lpstr>
      <vt:lpstr>Contexto de uso</vt:lpstr>
      <vt:lpstr>Requisitos</vt:lpstr>
      <vt:lpstr>Diseño del producto</vt:lpstr>
      <vt:lpstr>Diseño del producto</vt:lpstr>
      <vt:lpstr>Diseño del producto</vt:lpstr>
      <vt:lpstr>Diseño del producto</vt:lpstr>
      <vt:lpstr>Pruebas</vt:lpstr>
      <vt:lpstr>Demostración</vt:lpstr>
      <vt:lpstr>Conclusiones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YouTubeCrawlerTool :</dc:title>
  <dc:creator>Xavier Sanchez</dc:creator>
  <cp:lastModifiedBy>Xavier Sanchez</cp:lastModifiedBy>
  <cp:revision>105</cp:revision>
  <dcterms:created xsi:type="dcterms:W3CDTF">2018-06-06T19:35:43Z</dcterms:created>
  <dcterms:modified xsi:type="dcterms:W3CDTF">2018-06-10T15:13:11Z</dcterms:modified>
</cp:coreProperties>
</file>